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5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85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-1-3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-2-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-3-3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-4-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5.svg"/><Relationship Id="rId11" Type="http://schemas.openxmlformats.org/officeDocument/2006/relationships/image" Target="../media/image-4-11.svg"/><Relationship Id="rId5" Type="http://schemas.openxmlformats.org/officeDocument/2006/relationships/image" Target="../media/image-4-3.svg"/><Relationship Id="rId4" Type="http://schemas.openxmlformats.org/officeDocument/2006/relationships/image" Target="../media/image3.png"/><Relationship Id="rId9" Type="http://schemas.openxmlformats.org/officeDocument/2006/relationships/image" Target="../media/image-4-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-5-2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-6-8.sv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12" Type="http://schemas.openxmlformats.org/officeDocument/2006/relationships/image" Target="../media/image-6-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6.svg"/><Relationship Id="rId5" Type="http://schemas.openxmlformats.org/officeDocument/2006/relationships/image" Target="../media/image-6-4.svg"/><Relationship Id="rId10" Type="http://schemas.openxmlformats.org/officeDocument/2006/relationships/image" Target="../media/image-6-10.svg"/><Relationship Id="rId4" Type="http://schemas.openxmlformats.org/officeDocument/2006/relationships/image" Target="../media/image-6-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-7-3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-8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89333" y="702588"/>
            <a:ext cx="1710809" cy="282535"/>
          </a:xfrm>
          <a:prstGeom prst="roundRect">
            <a:avLst>
              <a:gd name="adj" fmla="val 20487"/>
            </a:avLst>
          </a:prstGeom>
          <a:solidFill>
            <a:srgbClr val="FFE0C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92679" y="774978"/>
            <a:ext cx="137755" cy="1377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99252" y="754261"/>
            <a:ext cx="1297543" cy="179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LEADERS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6089333" y="1053941"/>
            <a:ext cx="7938135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Developers &amp; Their Contribution</a:t>
            </a:r>
            <a:endParaRPr lang="en-US" sz="3850" dirty="0"/>
          </a:p>
        </p:txBody>
      </p:sp>
      <p:sp>
        <p:nvSpPr>
          <p:cNvPr id="7" name="Text 3"/>
          <p:cNvSpPr/>
          <p:nvPr/>
        </p:nvSpPr>
        <p:spPr>
          <a:xfrm>
            <a:off x="6089333" y="2686169"/>
            <a:ext cx="2502456" cy="568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₹12.77L Cr</a:t>
            </a:r>
            <a:endParaRPr lang="en-US" sz="4450" dirty="0"/>
          </a:p>
        </p:txBody>
      </p:sp>
      <p:sp>
        <p:nvSpPr>
          <p:cNvPr id="8" name="Text 4"/>
          <p:cNvSpPr/>
          <p:nvPr/>
        </p:nvSpPr>
        <p:spPr>
          <a:xfrm>
            <a:off x="6102310" y="3469838"/>
            <a:ext cx="247638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Total Market Sales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089333" y="3895130"/>
            <a:ext cx="2502456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 market size across all developers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807053" y="2686169"/>
            <a:ext cx="2502575" cy="568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₹1.15L Cr</a:t>
            </a:r>
            <a:endParaRPr lang="en-US" sz="4450" dirty="0"/>
          </a:p>
        </p:txBody>
      </p:sp>
      <p:sp>
        <p:nvSpPr>
          <p:cNvPr id="11" name="Text 7"/>
          <p:cNvSpPr/>
          <p:nvPr/>
        </p:nvSpPr>
        <p:spPr>
          <a:xfrm>
            <a:off x="8807053" y="3469838"/>
            <a:ext cx="2502575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Developer Contribution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8807053" y="4217075"/>
            <a:ext cx="2502575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 sales from leading developers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1524893" y="2686169"/>
            <a:ext cx="2502575" cy="568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₹12.6 Cr</a:t>
            </a:r>
            <a:endParaRPr lang="en-US" sz="4450" dirty="0"/>
          </a:p>
        </p:txBody>
      </p:sp>
      <p:sp>
        <p:nvSpPr>
          <p:cNvPr id="14" name="Text 10"/>
          <p:cNvSpPr/>
          <p:nvPr/>
        </p:nvSpPr>
        <p:spPr>
          <a:xfrm>
            <a:off x="11537990" y="3469838"/>
            <a:ext cx="247638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Average Ticket Size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11524893" y="3895130"/>
            <a:ext cx="2502575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premium pricing across top tier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6089333" y="4858703"/>
            <a:ext cx="7938135" cy="1248013"/>
          </a:xfrm>
          <a:prstGeom prst="roundRect">
            <a:avLst>
              <a:gd name="adj" fmla="val 5798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6276737" y="5046107"/>
            <a:ext cx="251400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Market Concentration</a:t>
            </a:r>
            <a:endParaRPr lang="en-US" sz="1900" dirty="0"/>
          </a:p>
        </p:txBody>
      </p:sp>
      <p:sp>
        <p:nvSpPr>
          <p:cNvPr id="18" name="Text 14"/>
          <p:cNvSpPr/>
          <p:nvPr/>
        </p:nvSpPr>
        <p:spPr>
          <a:xfrm>
            <a:off x="6276737" y="5471398"/>
            <a:ext cx="7563326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5 developers—Prestige, Brigade, L&amp;T Realty, Godrej, Embassy—dominate with majority of total ticket sales.</a:t>
            </a:r>
            <a:endParaRPr lang="en-US" sz="1350" dirty="0"/>
          </a:p>
        </p:txBody>
      </p:sp>
      <p:sp>
        <p:nvSpPr>
          <p:cNvPr id="19" name="Shape 15"/>
          <p:cNvSpPr/>
          <p:nvPr/>
        </p:nvSpPr>
        <p:spPr>
          <a:xfrm>
            <a:off x="6089333" y="6278880"/>
            <a:ext cx="7938135" cy="1248013"/>
          </a:xfrm>
          <a:prstGeom prst="roundRect">
            <a:avLst>
              <a:gd name="adj" fmla="val 5798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276737" y="6466284"/>
            <a:ext cx="247638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Focus</a:t>
            </a:r>
            <a:endParaRPr lang="en-US" sz="1900" dirty="0"/>
          </a:p>
        </p:txBody>
      </p:sp>
      <p:sp>
        <p:nvSpPr>
          <p:cNvPr id="21" name="Text 17"/>
          <p:cNvSpPr/>
          <p:nvPr/>
        </p:nvSpPr>
        <p:spPr>
          <a:xfrm>
            <a:off x="6276737" y="6891576"/>
            <a:ext cx="7563326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Prioritize partnerships and joint ventures with top performers. Mid-tier developers should adopt their pricing and amenity strategies.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311825"/>
            <a:ext cx="1174790" cy="200978"/>
          </a:xfrm>
          <a:prstGeom prst="roundRect">
            <a:avLst>
              <a:gd name="adj" fmla="val 18961"/>
            </a:avLst>
          </a:prstGeom>
          <a:noFill/>
          <a:ln w="7620">
            <a:solidFill>
              <a:srgbClr val="FF954F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04047" y="366951"/>
            <a:ext cx="90726" cy="90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40135" y="353378"/>
            <a:ext cx="887492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4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BUYER SENTIMENT</a:t>
            </a:r>
            <a:endParaRPr 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657171" y="607219"/>
            <a:ext cx="4193262" cy="5374957"/>
            <a:chOff x="3728442" y="558165"/>
            <a:chExt cx="4193262" cy="5374957"/>
          </a:xfrm>
        </p:grpSpPr>
        <p:sp>
          <p:nvSpPr>
            <p:cNvPr id="5" name="Text 2"/>
            <p:cNvSpPr/>
            <p:nvPr/>
          </p:nvSpPr>
          <p:spPr>
            <a:xfrm>
              <a:off x="3728442" y="558165"/>
              <a:ext cx="3513892" cy="4238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1400" dirty="0">
                  <a:solidFill>
                    <a:srgbClr val="532418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What Buyers Are Saying</a:t>
              </a:r>
              <a:endParaRPr lang="en-US" sz="14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5127427" y="2016681"/>
              <a:ext cx="1394936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400" dirty="0">
                  <a:solidFill>
                    <a:srgbClr val="6753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66%</a:t>
              </a:r>
              <a:endParaRPr lang="en-US" sz="1400" dirty="0"/>
            </a:p>
          </p:txBody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4431" y="1307902"/>
              <a:ext cx="1701165" cy="1701165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5009912" y="3150751"/>
              <a:ext cx="1630323" cy="211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400" dirty="0">
                  <a:solidFill>
                    <a:srgbClr val="6753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No Comment</a:t>
              </a:r>
              <a:endParaRPr lang="en-US" sz="14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3728442" y="3475911"/>
              <a:ext cx="4193262" cy="1473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150"/>
                </a:lnSpc>
                <a:buNone/>
              </a:pPr>
              <a:r>
                <a:rPr lang="en-US" sz="1400" dirty="0">
                  <a:solidFill>
                    <a:srgbClr val="67534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18.3K buyers—passively satisfied</a:t>
              </a:r>
              <a:endParaRPr lang="en-US" sz="1400" dirty="0"/>
            </a:p>
          </p:txBody>
        </p:sp>
        <p:sp>
          <p:nvSpPr>
            <p:cNvPr id="10" name="Text 6"/>
            <p:cNvSpPr/>
            <p:nvPr/>
          </p:nvSpPr>
          <p:spPr>
            <a:xfrm>
              <a:off x="5127427" y="4587240"/>
              <a:ext cx="1394936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400" dirty="0">
                  <a:solidFill>
                    <a:srgbClr val="6753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34%</a:t>
              </a:r>
              <a:endParaRPr lang="en-US" sz="1400" dirty="0"/>
            </a:p>
          </p:txBody>
        </p:sp>
        <p:pic>
          <p:nvPicPr>
            <p:cNvPr id="11" name="Image 2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4431" y="3878461"/>
              <a:ext cx="1701165" cy="1701165"/>
            </a:xfrm>
            <a:prstGeom prst="rect">
              <a:avLst/>
            </a:prstGeom>
          </p:spPr>
        </p:pic>
        <p:sp>
          <p:nvSpPr>
            <p:cNvPr id="12" name="Text 7"/>
            <p:cNvSpPr/>
            <p:nvPr/>
          </p:nvSpPr>
          <p:spPr>
            <a:xfrm>
              <a:off x="5009912" y="5721310"/>
              <a:ext cx="1630323" cy="211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400" dirty="0">
                  <a:solidFill>
                    <a:srgbClr val="6753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Active Feedback</a:t>
              </a:r>
              <a:endParaRPr lang="en-US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369914" y="412314"/>
            <a:ext cx="4716107" cy="4507468"/>
            <a:chOff x="3728442" y="6046470"/>
            <a:chExt cx="4237226" cy="2408872"/>
          </a:xfrm>
        </p:grpSpPr>
        <p:sp>
          <p:nvSpPr>
            <p:cNvPr id="13" name="Text 8"/>
            <p:cNvSpPr/>
            <p:nvPr/>
          </p:nvSpPr>
          <p:spPr>
            <a:xfrm>
              <a:off x="3728442" y="6046470"/>
              <a:ext cx="4193262" cy="1473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150"/>
                </a:lnSpc>
                <a:buNone/>
              </a:pPr>
              <a:r>
                <a:rPr lang="en-US" sz="1400" dirty="0">
                  <a:solidFill>
                    <a:srgbClr val="67534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Mix of positive and negative comments</a:t>
              </a:r>
              <a:endParaRPr lang="en-US" sz="1400" dirty="0"/>
            </a:p>
          </p:txBody>
        </p:sp>
        <p:sp>
          <p:nvSpPr>
            <p:cNvPr id="14" name="Shape 9"/>
            <p:cNvSpPr/>
            <p:nvPr/>
          </p:nvSpPr>
          <p:spPr>
            <a:xfrm>
              <a:off x="3772406" y="6233518"/>
              <a:ext cx="4193262" cy="1103828"/>
            </a:xfrm>
            <a:prstGeom prst="roundRect">
              <a:avLst>
                <a:gd name="adj" fmla="val 4315"/>
              </a:avLst>
            </a:prstGeom>
            <a:solidFill>
              <a:srgbClr val="FFFFF4">
                <a:alpha val="95000"/>
              </a:srgbClr>
            </a:solidFill>
            <a:ln w="15240">
              <a:solidFill>
                <a:srgbClr val="FFE0CC"/>
              </a:solidFill>
              <a:prstDash val="solid"/>
            </a:ln>
          </p:spPr>
        </p:sp>
        <p:sp>
          <p:nvSpPr>
            <p:cNvPr id="15" name="Text 10"/>
            <p:cNvSpPr/>
            <p:nvPr/>
          </p:nvSpPr>
          <p:spPr>
            <a:xfrm>
              <a:off x="3857030" y="6449973"/>
              <a:ext cx="1630323" cy="211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400" dirty="0">
                  <a:solidFill>
                    <a:srgbClr val="6753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Positive Highlights</a:t>
              </a:r>
              <a:endParaRPr lang="en-US" sz="1400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728442" y="6775133"/>
              <a:ext cx="4193262" cy="1680209"/>
              <a:chOff x="3728442" y="6775133"/>
              <a:chExt cx="4193262" cy="1680209"/>
            </a:xfrm>
          </p:grpSpPr>
          <p:sp>
            <p:nvSpPr>
              <p:cNvPr id="16" name="Text 11"/>
              <p:cNvSpPr/>
              <p:nvPr/>
            </p:nvSpPr>
            <p:spPr>
              <a:xfrm>
                <a:off x="3857030" y="6775133"/>
                <a:ext cx="3936087" cy="14739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150"/>
                  </a:lnSpc>
                  <a:buSzPct val="100000"/>
                  <a:buChar char="•"/>
                </a:pPr>
                <a:r>
                  <a:rPr lang="en-US" sz="1400" dirty="0">
                    <a:solidFill>
                      <a:srgbClr val="67534F"/>
                    </a:solidFill>
                    <a:latin typeface="Montserrat" pitchFamily="34" charset="0"/>
                    <a:ea typeface="Montserrat" pitchFamily="34" charset="-122"/>
                    <a:cs typeface="Montserrat" pitchFamily="34" charset="-120"/>
                  </a:rPr>
                  <a:t>Loved the amenities (~9K)</a:t>
                </a:r>
                <a:endParaRPr lang="en-US" sz="1400" dirty="0"/>
              </a:p>
            </p:txBody>
          </p:sp>
          <p:sp>
            <p:nvSpPr>
              <p:cNvPr id="17" name="Text 12"/>
              <p:cNvSpPr/>
              <p:nvPr/>
            </p:nvSpPr>
            <p:spPr>
              <a:xfrm>
                <a:off x="3857030" y="6962180"/>
                <a:ext cx="3936087" cy="14739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150"/>
                  </a:lnSpc>
                  <a:buSzPct val="100000"/>
                  <a:buChar char="•"/>
                </a:pPr>
                <a:r>
                  <a:rPr lang="en-US" sz="1400" dirty="0">
                    <a:solidFill>
                      <a:srgbClr val="67534F"/>
                    </a:solidFill>
                    <a:latin typeface="Montserrat" pitchFamily="34" charset="0"/>
                    <a:ea typeface="Montserrat" pitchFamily="34" charset="-122"/>
                    <a:cs typeface="Montserrat" pitchFamily="34" charset="-120"/>
                  </a:rPr>
                  <a:t>Excellent location (~9K)</a:t>
                </a:r>
                <a:endParaRPr lang="en-US" sz="1400" dirty="0"/>
              </a:p>
            </p:txBody>
          </p:sp>
          <p:sp>
            <p:nvSpPr>
              <p:cNvPr id="18" name="Text 13"/>
              <p:cNvSpPr/>
              <p:nvPr/>
            </p:nvSpPr>
            <p:spPr>
              <a:xfrm>
                <a:off x="3857030" y="7149227"/>
                <a:ext cx="3936087" cy="14739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150"/>
                  </a:lnSpc>
                  <a:buSzPct val="100000"/>
                  <a:buChar char="•"/>
                </a:pPr>
                <a:r>
                  <a:rPr lang="en-US" sz="1400" dirty="0">
                    <a:solidFill>
                      <a:srgbClr val="67534F"/>
                    </a:solidFill>
                    <a:latin typeface="Montserrat" pitchFamily="34" charset="0"/>
                    <a:ea typeface="Montserrat" pitchFamily="34" charset="-122"/>
                    <a:cs typeface="Montserrat" pitchFamily="34" charset="-120"/>
                  </a:rPr>
                  <a:t>Great value (~9K)</a:t>
                </a:r>
                <a:endParaRPr lang="en-US" sz="1400" dirty="0"/>
              </a:p>
            </p:txBody>
          </p:sp>
          <p:sp>
            <p:nvSpPr>
              <p:cNvPr id="19" name="Shape 14"/>
              <p:cNvSpPr/>
              <p:nvPr/>
            </p:nvSpPr>
            <p:spPr>
              <a:xfrm>
                <a:off x="3728442" y="7538561"/>
                <a:ext cx="4193262" cy="916781"/>
              </a:xfrm>
              <a:prstGeom prst="roundRect">
                <a:avLst>
                  <a:gd name="adj" fmla="val 5196"/>
                </a:avLst>
              </a:prstGeom>
              <a:solidFill>
                <a:srgbClr val="FFFFF4">
                  <a:alpha val="95000"/>
                </a:srgbClr>
              </a:solidFill>
              <a:ln w="15240">
                <a:solidFill>
                  <a:srgbClr val="FFE0CC"/>
                </a:solidFill>
                <a:prstDash val="solid"/>
              </a:ln>
            </p:spPr>
          </p:sp>
          <p:sp>
            <p:nvSpPr>
              <p:cNvPr id="20" name="Text 15"/>
              <p:cNvSpPr/>
              <p:nvPr/>
            </p:nvSpPr>
            <p:spPr>
              <a:xfrm>
                <a:off x="3857030" y="7667149"/>
                <a:ext cx="1630323" cy="21181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650"/>
                  </a:lnSpc>
                  <a:buNone/>
                </a:pPr>
                <a:r>
                  <a:rPr lang="en-US" sz="1400" dirty="0">
                    <a:solidFill>
                      <a:srgbClr val="67534F"/>
                    </a:solidFill>
                    <a:latin typeface="Marcellus" pitchFamily="34" charset="0"/>
                    <a:ea typeface="Marcellus" pitchFamily="34" charset="-122"/>
                    <a:cs typeface="Marcellus" pitchFamily="34" charset="-120"/>
                  </a:rPr>
                  <a:t>Key Concerns</a:t>
                </a:r>
                <a:endParaRPr lang="en-US" sz="1400" dirty="0"/>
              </a:p>
            </p:txBody>
          </p:sp>
          <p:sp>
            <p:nvSpPr>
              <p:cNvPr id="21" name="Text 16"/>
              <p:cNvSpPr/>
              <p:nvPr/>
            </p:nvSpPr>
            <p:spPr>
              <a:xfrm>
                <a:off x="3857030" y="7992308"/>
                <a:ext cx="3936087" cy="14739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150"/>
                  </a:lnSpc>
                  <a:buSzPct val="100000"/>
                  <a:buChar char="•"/>
                </a:pPr>
                <a:r>
                  <a:rPr lang="en-US" sz="1400" dirty="0">
                    <a:solidFill>
                      <a:srgbClr val="67534F"/>
                    </a:solidFill>
                    <a:latin typeface="Montserrat" pitchFamily="34" charset="0"/>
                    <a:ea typeface="Montserrat" pitchFamily="34" charset="-122"/>
                    <a:cs typeface="Montserrat" pitchFamily="34" charset="-120"/>
                  </a:rPr>
                  <a:t>Too far from office (~9.3K)</a:t>
                </a:r>
                <a:endParaRPr lang="en-US" sz="1400" dirty="0"/>
              </a:p>
            </p:txBody>
          </p:sp>
          <p:sp>
            <p:nvSpPr>
              <p:cNvPr id="22" name="Text 17"/>
              <p:cNvSpPr/>
              <p:nvPr/>
            </p:nvSpPr>
            <p:spPr>
              <a:xfrm>
                <a:off x="3857030" y="8179356"/>
                <a:ext cx="3936087" cy="14739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150"/>
                  </a:lnSpc>
                  <a:buSzPct val="100000"/>
                  <a:buChar char="•"/>
                </a:pPr>
                <a:r>
                  <a:rPr lang="en-US" sz="1400" dirty="0">
                    <a:solidFill>
                      <a:srgbClr val="67534F"/>
                    </a:solidFill>
                    <a:latin typeface="Montserrat" pitchFamily="34" charset="0"/>
                    <a:ea typeface="Montserrat" pitchFamily="34" charset="-122"/>
                    <a:cs typeface="Montserrat" pitchFamily="34" charset="-120"/>
                  </a:rPr>
                  <a:t>Connectivity is poor (~9K)</a:t>
                </a:r>
                <a:endParaRPr lang="en-US" sz="1400" dirty="0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0441536" y="366951"/>
            <a:ext cx="4188864" cy="5010961"/>
            <a:chOff x="11538162" y="366951"/>
            <a:chExt cx="2703314" cy="3778687"/>
          </a:xfrm>
        </p:grpSpPr>
        <p:pic>
          <p:nvPicPr>
            <p:cNvPr id="23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38162" y="366951"/>
              <a:ext cx="2703314" cy="2703314"/>
            </a:xfrm>
            <a:prstGeom prst="rect">
              <a:avLst/>
            </a:prstGeom>
          </p:spPr>
        </p:pic>
        <p:sp>
          <p:nvSpPr>
            <p:cNvPr id="24" name="Shape 18"/>
            <p:cNvSpPr/>
            <p:nvPr/>
          </p:nvSpPr>
          <p:spPr>
            <a:xfrm>
              <a:off x="11538162" y="3108246"/>
              <a:ext cx="2703314" cy="1037392"/>
            </a:xfrm>
            <a:prstGeom prst="roundRect">
              <a:avLst>
                <a:gd name="adj" fmla="val 4592"/>
              </a:avLst>
            </a:prstGeom>
            <a:solidFill>
              <a:srgbClr val="FFD1B3"/>
            </a:solidFill>
            <a:ln/>
          </p:spPr>
        </p:sp>
        <p:pic>
          <p:nvPicPr>
            <p:cNvPr id="25" name="Image 4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51509" y="3257431"/>
              <a:ext cx="141684" cy="113348"/>
            </a:xfrm>
            <a:prstGeom prst="rect">
              <a:avLst/>
            </a:prstGeom>
          </p:spPr>
        </p:pic>
        <p:sp>
          <p:nvSpPr>
            <p:cNvPr id="26" name="Text 19"/>
            <p:cNvSpPr/>
            <p:nvPr/>
          </p:nvSpPr>
          <p:spPr>
            <a:xfrm>
              <a:off x="11906541" y="3249930"/>
              <a:ext cx="2221587" cy="73699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1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Recommendation:</a:t>
              </a:r>
              <a:r>
                <a:rPr lang="en-US" sz="1400" dirty="0">
                  <a:solidFill>
                    <a:srgbClr val="000000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 Convert silent buyers into promoters. Address connectivity concerns in marketing. Use positive comments in sales collateral.</a:t>
              </a:r>
              <a:endParaRPr lang="en-US" sz="140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30754" y="922258"/>
            <a:ext cx="1518404" cy="254794"/>
          </a:xfrm>
          <a:prstGeom prst="roundRect">
            <a:avLst>
              <a:gd name="adj" fmla="val 20511"/>
            </a:avLst>
          </a:prstGeom>
          <a:solidFill>
            <a:srgbClr val="FFE0C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23980" y="987385"/>
            <a:ext cx="124420" cy="124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0551" y="968812"/>
            <a:ext cx="1145381" cy="161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TIMING STRATEGY</a:t>
            </a: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6030754" y="1239203"/>
            <a:ext cx="6113978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Quarterly Performance Trends</a:t>
            </a:r>
            <a:endParaRPr lang="en-US" sz="3500" dirty="0"/>
          </a:p>
        </p:txBody>
      </p:sp>
      <p:sp>
        <p:nvSpPr>
          <p:cNvPr id="7" name="Shape 3"/>
          <p:cNvSpPr/>
          <p:nvPr/>
        </p:nvSpPr>
        <p:spPr>
          <a:xfrm>
            <a:off x="6205657" y="2053709"/>
            <a:ext cx="22860" cy="3470910"/>
          </a:xfrm>
          <a:prstGeom prst="roundRect">
            <a:avLst>
              <a:gd name="adj" fmla="val 285768"/>
            </a:avLst>
          </a:prstGeom>
          <a:solidFill>
            <a:srgbClr val="FFE0CC"/>
          </a:solidFill>
          <a:ln/>
        </p:spPr>
      </p:sp>
      <p:sp>
        <p:nvSpPr>
          <p:cNvPr id="8" name="Shape 4"/>
          <p:cNvSpPr/>
          <p:nvPr/>
        </p:nvSpPr>
        <p:spPr>
          <a:xfrm>
            <a:off x="6357759" y="2217182"/>
            <a:ext cx="466606" cy="22860"/>
          </a:xfrm>
          <a:prstGeom prst="roundRect">
            <a:avLst>
              <a:gd name="adj" fmla="val 285768"/>
            </a:avLst>
          </a:prstGeom>
          <a:solidFill>
            <a:srgbClr val="FFE0CC"/>
          </a:solidFill>
          <a:ln/>
        </p:spPr>
      </p:sp>
      <p:sp>
        <p:nvSpPr>
          <p:cNvPr id="9" name="Shape 5"/>
          <p:cNvSpPr/>
          <p:nvPr/>
        </p:nvSpPr>
        <p:spPr>
          <a:xfrm>
            <a:off x="6030694" y="2053709"/>
            <a:ext cx="349925" cy="349925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071473" y="2054245"/>
            <a:ext cx="26824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983373" y="2102287"/>
            <a:ext cx="223587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Q1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983373" y="2486144"/>
            <a:ext cx="7102673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Moderate activity, post-holiday recovery phase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6357759" y="3162657"/>
            <a:ext cx="466606" cy="22860"/>
          </a:xfrm>
          <a:prstGeom prst="roundRect">
            <a:avLst>
              <a:gd name="adj" fmla="val 285768"/>
            </a:avLst>
          </a:prstGeom>
          <a:solidFill>
            <a:srgbClr val="FFE0CC"/>
          </a:solidFill>
          <a:ln/>
        </p:spPr>
      </p:sp>
      <p:sp>
        <p:nvSpPr>
          <p:cNvPr id="14" name="Shape 10"/>
          <p:cNvSpPr/>
          <p:nvPr/>
        </p:nvSpPr>
        <p:spPr>
          <a:xfrm>
            <a:off x="6030694" y="2999184"/>
            <a:ext cx="349925" cy="349925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071473" y="2999720"/>
            <a:ext cx="26824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6983373" y="3047762"/>
            <a:ext cx="223587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Q2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6983373" y="3431619"/>
            <a:ext cx="7102673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Mid-year peak, strong booking volumes</a:t>
            </a:r>
            <a:endParaRPr lang="en-US" sz="1200" dirty="0"/>
          </a:p>
        </p:txBody>
      </p:sp>
      <p:sp>
        <p:nvSpPr>
          <p:cNvPr id="18" name="Shape 14"/>
          <p:cNvSpPr/>
          <p:nvPr/>
        </p:nvSpPr>
        <p:spPr>
          <a:xfrm>
            <a:off x="6357759" y="4108133"/>
            <a:ext cx="466606" cy="22860"/>
          </a:xfrm>
          <a:prstGeom prst="roundRect">
            <a:avLst>
              <a:gd name="adj" fmla="val 285768"/>
            </a:avLst>
          </a:prstGeom>
          <a:solidFill>
            <a:srgbClr val="FFE0CC"/>
          </a:solidFill>
          <a:ln/>
        </p:spPr>
      </p:sp>
      <p:sp>
        <p:nvSpPr>
          <p:cNvPr id="19" name="Shape 15"/>
          <p:cNvSpPr/>
          <p:nvPr/>
        </p:nvSpPr>
        <p:spPr>
          <a:xfrm>
            <a:off x="6030694" y="3944660"/>
            <a:ext cx="349925" cy="349925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071473" y="3945195"/>
            <a:ext cx="26824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7"/>
          <p:cNvSpPr/>
          <p:nvPr/>
        </p:nvSpPr>
        <p:spPr>
          <a:xfrm>
            <a:off x="6983373" y="3993237"/>
            <a:ext cx="223587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Q3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6983373" y="4377095"/>
            <a:ext cx="7102673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Festival season momentum builds</a:t>
            </a:r>
            <a:endParaRPr lang="en-US" sz="1200" dirty="0"/>
          </a:p>
        </p:txBody>
      </p:sp>
      <p:sp>
        <p:nvSpPr>
          <p:cNvPr id="23" name="Shape 19"/>
          <p:cNvSpPr/>
          <p:nvPr/>
        </p:nvSpPr>
        <p:spPr>
          <a:xfrm>
            <a:off x="6357759" y="5053608"/>
            <a:ext cx="466606" cy="22860"/>
          </a:xfrm>
          <a:prstGeom prst="roundRect">
            <a:avLst>
              <a:gd name="adj" fmla="val 285768"/>
            </a:avLst>
          </a:prstGeom>
          <a:solidFill>
            <a:srgbClr val="FFE0CC"/>
          </a:solidFill>
          <a:ln/>
        </p:spPr>
      </p:sp>
      <p:sp>
        <p:nvSpPr>
          <p:cNvPr id="24" name="Shape 20"/>
          <p:cNvSpPr/>
          <p:nvPr/>
        </p:nvSpPr>
        <p:spPr>
          <a:xfrm>
            <a:off x="6030694" y="4890135"/>
            <a:ext cx="349925" cy="349925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6071473" y="4890671"/>
            <a:ext cx="268248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2"/>
          <p:cNvSpPr/>
          <p:nvPr/>
        </p:nvSpPr>
        <p:spPr>
          <a:xfrm>
            <a:off x="6983373" y="4938713"/>
            <a:ext cx="223587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Q4</a:t>
            </a:r>
            <a:endParaRPr lang="en-US" sz="1750" dirty="0"/>
          </a:p>
        </p:txBody>
      </p:sp>
      <p:sp>
        <p:nvSpPr>
          <p:cNvPr id="27" name="Text 23"/>
          <p:cNvSpPr/>
          <p:nvPr/>
        </p:nvSpPr>
        <p:spPr>
          <a:xfrm>
            <a:off x="6983373" y="5322570"/>
            <a:ext cx="7102673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Year-end surge, highest conversions</a:t>
            </a:r>
            <a:endParaRPr lang="en-US" sz="1200" dirty="0"/>
          </a:p>
        </p:txBody>
      </p:sp>
      <p:sp>
        <p:nvSpPr>
          <p:cNvPr id="28" name="Text 24"/>
          <p:cNvSpPr/>
          <p:nvPr/>
        </p:nvSpPr>
        <p:spPr>
          <a:xfrm>
            <a:off x="6030754" y="5855018"/>
            <a:ext cx="2682954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Insight</a:t>
            </a:r>
            <a:endParaRPr lang="en-US" sz="2100" dirty="0"/>
          </a:p>
        </p:txBody>
      </p:sp>
      <p:sp>
        <p:nvSpPr>
          <p:cNvPr id="29" name="Text 25"/>
          <p:cNvSpPr/>
          <p:nvPr/>
        </p:nvSpPr>
        <p:spPr>
          <a:xfrm>
            <a:off x="6030754" y="6359128"/>
            <a:ext cx="3837980" cy="606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trends show clear seasonality with mid-year and year-end peaks. No single quarter dominates consistently—market timing matters.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10255687" y="5855018"/>
            <a:ext cx="2682954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Action Plan</a:t>
            </a:r>
            <a:endParaRPr lang="en-US" sz="2100" dirty="0"/>
          </a:p>
        </p:txBody>
      </p:sp>
      <p:sp>
        <p:nvSpPr>
          <p:cNvPr id="31" name="Text 27"/>
          <p:cNvSpPr/>
          <p:nvPr/>
        </p:nvSpPr>
        <p:spPr>
          <a:xfrm>
            <a:off x="10255687" y="6359128"/>
            <a:ext cx="3837980" cy="808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Align new launches and promotions with strong quarters. Use weaker periods for pre-launch marketing, lead generation, and inventory buildup.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07668" y="803218"/>
            <a:ext cx="2245918" cy="365878"/>
          </a:xfrm>
          <a:prstGeom prst="roundRect">
            <a:avLst>
              <a:gd name="adj" fmla="val 19097"/>
            </a:avLst>
          </a:prstGeom>
          <a:noFill/>
          <a:ln w="7620">
            <a:solidFill>
              <a:srgbClr val="FF954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90178" y="962382"/>
            <a:ext cx="99893" cy="998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9959" y="947499"/>
            <a:ext cx="947023" cy="129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4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BUYER SEGMENTS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107668" y="1172170"/>
            <a:ext cx="4371023" cy="46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1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Who Should We Focus On?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107668" y="1826419"/>
            <a:ext cx="374690" cy="374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7668" y="2357199"/>
            <a:ext cx="179570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CXO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6107668" y="2665452"/>
            <a:ext cx="7901345" cy="162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₹0.25M total ticket sales. High volume segment with strong conversion rates.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107668" y="3077528"/>
            <a:ext cx="374690" cy="3746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7668" y="3608308"/>
            <a:ext cx="179570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NRI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6107668" y="3916561"/>
            <a:ext cx="7901345" cy="162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₹0.26M total ticket sales. Premium segment with high ticket stability.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107668" y="4328636"/>
            <a:ext cx="374690" cy="37469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07668" y="4859417"/>
            <a:ext cx="179570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HNI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6107668" y="5167670"/>
            <a:ext cx="7901345" cy="162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₹0.25M total ticket sales. Consistent premium buyers seeking exclusivity.</a:t>
            </a:r>
            <a:endParaRPr lang="en-US" sz="14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107668" y="5579745"/>
            <a:ext cx="374690" cy="37469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107668" y="6110526"/>
            <a:ext cx="179570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Startup Founders</a:t>
            </a:r>
            <a:endParaRPr lang="en-US" sz="1400" dirty="0"/>
          </a:p>
        </p:txBody>
      </p:sp>
      <p:sp>
        <p:nvSpPr>
          <p:cNvPr id="18" name="Text 10"/>
          <p:cNvSpPr/>
          <p:nvPr/>
        </p:nvSpPr>
        <p:spPr>
          <a:xfrm>
            <a:off x="6107668" y="6418778"/>
            <a:ext cx="7901345" cy="162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₹0.26M total ticket sales. Growing segment with volume potential.</a:t>
            </a:r>
            <a:endParaRPr lang="en-US" sz="1400" dirty="0"/>
          </a:p>
        </p:txBody>
      </p:sp>
      <p:sp>
        <p:nvSpPr>
          <p:cNvPr id="19" name="Text 11"/>
          <p:cNvSpPr/>
          <p:nvPr/>
        </p:nvSpPr>
        <p:spPr>
          <a:xfrm>
            <a:off x="6294953" y="6862048"/>
            <a:ext cx="7714059" cy="324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Approach: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 multi-segment targeting. Focus premium amenities on NRI &amp; HNI buyers. Use pricing flexibility and financing offers for CXO &amp; Startup segments.</a:t>
            </a:r>
            <a:endParaRPr lang="en-US" sz="1400" dirty="0"/>
          </a:p>
        </p:txBody>
      </p:sp>
      <p:sp>
        <p:nvSpPr>
          <p:cNvPr id="20" name="Shape 12"/>
          <p:cNvSpPr/>
          <p:nvPr/>
        </p:nvSpPr>
        <p:spPr>
          <a:xfrm>
            <a:off x="6107668" y="6721554"/>
            <a:ext cx="15240" cy="605552"/>
          </a:xfrm>
          <a:prstGeom prst="rect">
            <a:avLst/>
          </a:prstGeom>
          <a:solidFill>
            <a:srgbClr val="FF954F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311825"/>
            <a:ext cx="1260991" cy="185738"/>
          </a:xfrm>
          <a:prstGeom prst="roundRect">
            <a:avLst>
              <a:gd name="adj" fmla="val 20517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96427" y="359331"/>
            <a:ext cx="90726" cy="90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2515" y="345758"/>
            <a:ext cx="98893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CONFIGURATION MIX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5472112" y="192762"/>
            <a:ext cx="9158287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 Sells &amp; What Needs Push?</a:t>
            </a:r>
            <a:endParaRPr lang="en-US" sz="28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558061" y="650558"/>
            <a:ext cx="3904362" cy="7344069"/>
            <a:chOff x="3728442" y="1808441"/>
            <a:chExt cx="3448288" cy="7195780"/>
          </a:xfrm>
        </p:grpSpPr>
        <p:sp>
          <p:nvSpPr>
            <p:cNvPr id="9" name="Text 5"/>
            <p:cNvSpPr/>
            <p:nvPr/>
          </p:nvSpPr>
          <p:spPr>
            <a:xfrm>
              <a:off x="3728442" y="3460671"/>
              <a:ext cx="3448288" cy="1473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150"/>
                </a:lnSpc>
                <a:buNone/>
              </a:pPr>
              <a:r>
                <a:rPr lang="en-US" sz="850" dirty="0">
                  <a:solidFill>
                    <a:srgbClr val="67534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Volume leader</a:t>
              </a:r>
              <a:endParaRPr lang="en-US" sz="850" dirty="0"/>
            </a:p>
          </p:txBody>
        </p:sp>
        <p:sp>
          <p:nvSpPr>
            <p:cNvPr id="13" name="Text 8"/>
            <p:cNvSpPr/>
            <p:nvPr/>
          </p:nvSpPr>
          <p:spPr>
            <a:xfrm>
              <a:off x="3728442" y="6031230"/>
              <a:ext cx="3448288" cy="1473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150"/>
                </a:lnSpc>
                <a:buNone/>
              </a:pPr>
              <a:r>
                <a:rPr lang="en-US" sz="850" dirty="0">
                  <a:solidFill>
                    <a:srgbClr val="67534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Volume leader</a:t>
              </a:r>
              <a:endParaRPr lang="en-US" sz="850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566523" y="1808441"/>
              <a:ext cx="1701165" cy="7195780"/>
              <a:chOff x="4602004" y="1292662"/>
              <a:chExt cx="1701165" cy="7195780"/>
            </a:xfrm>
          </p:grpSpPr>
          <p:sp>
            <p:nvSpPr>
              <p:cNvPr id="6" name="Text 3"/>
              <p:cNvSpPr/>
              <p:nvPr/>
            </p:nvSpPr>
            <p:spPr>
              <a:xfrm>
                <a:off x="4754999" y="2001441"/>
                <a:ext cx="1394936" cy="28348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200"/>
                  </a:lnSpc>
                  <a:buNone/>
                </a:pPr>
                <a:r>
                  <a:rPr lang="en-US" sz="2200" dirty="0">
                    <a:solidFill>
                      <a:srgbClr val="67534F"/>
                    </a:solidFill>
                    <a:latin typeface="Marcellus" pitchFamily="34" charset="0"/>
                    <a:ea typeface="Marcellus" pitchFamily="34" charset="-122"/>
                    <a:cs typeface="Marcellus" pitchFamily="34" charset="-120"/>
                  </a:rPr>
                  <a:t>33%</a:t>
                </a:r>
                <a:endParaRPr lang="en-US" sz="2200" dirty="0"/>
              </a:p>
            </p:txBody>
          </p:sp>
          <p:pic>
            <p:nvPicPr>
              <p:cNvPr id="7" name="Image 1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2004" y="1292662"/>
                <a:ext cx="1701165" cy="1701165"/>
              </a:xfrm>
              <a:prstGeom prst="rect">
                <a:avLst/>
              </a:prstGeom>
            </p:spPr>
          </p:pic>
          <p:sp>
            <p:nvSpPr>
              <p:cNvPr id="8" name="Text 4"/>
              <p:cNvSpPr/>
              <p:nvPr/>
            </p:nvSpPr>
            <p:spPr>
              <a:xfrm>
                <a:off x="4637365" y="3135511"/>
                <a:ext cx="1630323" cy="21181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50" dirty="0">
                    <a:solidFill>
                      <a:srgbClr val="67534F"/>
                    </a:solidFill>
                    <a:latin typeface="Marcellus" pitchFamily="34" charset="0"/>
                    <a:ea typeface="Marcellus" pitchFamily="34" charset="-122"/>
                    <a:cs typeface="Marcellus" pitchFamily="34" charset="-120"/>
                  </a:rPr>
                  <a:t>3BHK</a:t>
                </a:r>
                <a:endParaRPr lang="en-US" sz="1250" dirty="0"/>
              </a:p>
            </p:txBody>
          </p:sp>
          <p:sp>
            <p:nvSpPr>
              <p:cNvPr id="10" name="Text 6"/>
              <p:cNvSpPr/>
              <p:nvPr/>
            </p:nvSpPr>
            <p:spPr>
              <a:xfrm>
                <a:off x="4754999" y="4572000"/>
                <a:ext cx="1394936" cy="28348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200"/>
                  </a:lnSpc>
                  <a:buNone/>
                </a:pPr>
                <a:r>
                  <a:rPr lang="en-US" sz="2200" dirty="0">
                    <a:solidFill>
                      <a:srgbClr val="67534F"/>
                    </a:solidFill>
                    <a:latin typeface="Marcellus" pitchFamily="34" charset="0"/>
                    <a:ea typeface="Marcellus" pitchFamily="34" charset="-122"/>
                    <a:cs typeface="Marcellus" pitchFamily="34" charset="-120"/>
                  </a:rPr>
                  <a:t>33%</a:t>
                </a:r>
                <a:endParaRPr lang="en-US" sz="2200" dirty="0"/>
              </a:p>
            </p:txBody>
          </p:sp>
          <p:pic>
            <p:nvPicPr>
              <p:cNvPr id="11" name="Image 2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2004" y="3863221"/>
                <a:ext cx="1701165" cy="1701165"/>
              </a:xfrm>
              <a:prstGeom prst="rect">
                <a:avLst/>
              </a:prstGeom>
            </p:spPr>
          </p:pic>
          <p:sp>
            <p:nvSpPr>
              <p:cNvPr id="12" name="Text 7"/>
              <p:cNvSpPr/>
              <p:nvPr/>
            </p:nvSpPr>
            <p:spPr>
              <a:xfrm>
                <a:off x="4637365" y="5706070"/>
                <a:ext cx="1630323" cy="21181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50" dirty="0">
                    <a:solidFill>
                      <a:srgbClr val="67534F"/>
                    </a:solidFill>
                    <a:latin typeface="Marcellus" pitchFamily="34" charset="0"/>
                    <a:ea typeface="Marcellus" pitchFamily="34" charset="-122"/>
                    <a:cs typeface="Marcellus" pitchFamily="34" charset="-120"/>
                  </a:rPr>
                  <a:t>4BHK</a:t>
                </a:r>
                <a:endParaRPr lang="en-US" sz="1250" dirty="0"/>
              </a:p>
            </p:txBody>
          </p:sp>
          <p:sp>
            <p:nvSpPr>
              <p:cNvPr id="14" name="Text 9"/>
              <p:cNvSpPr/>
              <p:nvPr/>
            </p:nvSpPr>
            <p:spPr>
              <a:xfrm>
                <a:off x="4754999" y="7142559"/>
                <a:ext cx="1394936" cy="28348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200"/>
                  </a:lnSpc>
                  <a:buNone/>
                </a:pPr>
                <a:r>
                  <a:rPr lang="en-US" sz="2200" dirty="0">
                    <a:solidFill>
                      <a:srgbClr val="67534F"/>
                    </a:solidFill>
                    <a:latin typeface="Marcellus" pitchFamily="34" charset="0"/>
                    <a:ea typeface="Marcellus" pitchFamily="34" charset="-122"/>
                    <a:cs typeface="Marcellus" pitchFamily="34" charset="-120"/>
                  </a:rPr>
                  <a:t>15%</a:t>
                </a:r>
                <a:endParaRPr lang="en-US" sz="2200" dirty="0"/>
              </a:p>
            </p:txBody>
          </p:sp>
          <p:pic>
            <p:nvPicPr>
              <p:cNvPr id="15" name="Image 3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2004" y="6433780"/>
                <a:ext cx="1701165" cy="1701165"/>
              </a:xfrm>
              <a:prstGeom prst="rect">
                <a:avLst/>
              </a:prstGeom>
            </p:spPr>
          </p:pic>
          <p:sp>
            <p:nvSpPr>
              <p:cNvPr id="16" name="Text 10"/>
              <p:cNvSpPr/>
              <p:nvPr/>
            </p:nvSpPr>
            <p:spPr>
              <a:xfrm>
                <a:off x="4637365" y="8276630"/>
                <a:ext cx="1630323" cy="21181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250" dirty="0">
                    <a:solidFill>
                      <a:srgbClr val="67534F"/>
                    </a:solidFill>
                    <a:latin typeface="Marcellus" pitchFamily="34" charset="0"/>
                    <a:ea typeface="Marcellus" pitchFamily="34" charset="-122"/>
                    <a:cs typeface="Marcellus" pitchFamily="34" charset="-120"/>
                  </a:rPr>
                  <a:t>5BHK+</a:t>
                </a:r>
                <a:endParaRPr lang="en-US" sz="1250" dirty="0"/>
              </a:p>
            </p:txBody>
          </p:sp>
        </p:grpSp>
        <p:sp>
          <p:nvSpPr>
            <p:cNvPr id="17" name="Text 11"/>
            <p:cNvSpPr/>
            <p:nvPr/>
          </p:nvSpPr>
          <p:spPr>
            <a:xfrm>
              <a:off x="3728442" y="8601789"/>
              <a:ext cx="3448288" cy="1473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150"/>
                </a:lnSpc>
                <a:buNone/>
              </a:pPr>
              <a:r>
                <a:rPr lang="en-US" sz="850" dirty="0">
                  <a:solidFill>
                    <a:srgbClr val="67534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Highest margin</a:t>
              </a:r>
              <a:endParaRPr lang="en-US" sz="850" dirty="0"/>
            </a:p>
          </p:txBody>
        </p:sp>
      </p:grp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670"/>
            <a:ext cx="5098137" cy="509813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882039" y="922162"/>
            <a:ext cx="6748362" cy="4448931"/>
            <a:chOff x="3728442" y="9004221"/>
            <a:chExt cx="7173397" cy="1288970"/>
          </a:xfrm>
        </p:grpSpPr>
        <p:pic>
          <p:nvPicPr>
            <p:cNvPr id="19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8442" y="9004221"/>
              <a:ext cx="3586639" cy="453628"/>
            </a:xfrm>
            <a:prstGeom prst="rect">
              <a:avLst/>
            </a:prstGeom>
          </p:spPr>
        </p:pic>
        <p:sp>
          <p:nvSpPr>
            <p:cNvPr id="20" name="Text 12"/>
            <p:cNvSpPr/>
            <p:nvPr/>
          </p:nvSpPr>
          <p:spPr>
            <a:xfrm>
              <a:off x="3841790" y="9571196"/>
              <a:ext cx="1630323" cy="211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400" dirty="0">
                  <a:solidFill>
                    <a:srgbClr val="6753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Volume Strategy</a:t>
              </a:r>
              <a:endParaRPr lang="en-US" sz="1400" dirty="0"/>
            </a:p>
          </p:txBody>
        </p:sp>
        <p:sp>
          <p:nvSpPr>
            <p:cNvPr id="21" name="Text 13"/>
            <p:cNvSpPr/>
            <p:nvPr/>
          </p:nvSpPr>
          <p:spPr>
            <a:xfrm>
              <a:off x="3841790" y="9850993"/>
              <a:ext cx="3359944" cy="2947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150"/>
                </a:lnSpc>
                <a:buNone/>
              </a:pPr>
              <a:r>
                <a:rPr lang="en-US" sz="1400" dirty="0">
                  <a:solidFill>
                    <a:srgbClr val="67534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Continue prioritizing 3BHK &amp; 4BHK for volume-driven projects and mass market appeal.</a:t>
              </a:r>
              <a:endParaRPr lang="en-US" sz="1400" dirty="0"/>
            </a:p>
          </p:txBody>
        </p:sp>
        <p:pic>
          <p:nvPicPr>
            <p:cNvPr id="22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081" y="9004221"/>
              <a:ext cx="3586758" cy="453628"/>
            </a:xfrm>
            <a:prstGeom prst="rect">
              <a:avLst/>
            </a:prstGeom>
          </p:spPr>
        </p:pic>
        <p:sp>
          <p:nvSpPr>
            <p:cNvPr id="23" name="Text 14"/>
            <p:cNvSpPr/>
            <p:nvPr/>
          </p:nvSpPr>
          <p:spPr>
            <a:xfrm>
              <a:off x="7428428" y="9571196"/>
              <a:ext cx="1630323" cy="211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400" dirty="0">
                  <a:solidFill>
                    <a:srgbClr val="6753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Premium Push</a:t>
              </a:r>
              <a:endParaRPr lang="en-US" sz="1400" dirty="0"/>
            </a:p>
          </p:txBody>
        </p:sp>
        <p:sp>
          <p:nvSpPr>
            <p:cNvPr id="24" name="Text 15"/>
            <p:cNvSpPr/>
            <p:nvPr/>
          </p:nvSpPr>
          <p:spPr>
            <a:xfrm>
              <a:off x="7428428" y="9850993"/>
              <a:ext cx="3360063" cy="4421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150"/>
                </a:lnSpc>
                <a:buNone/>
              </a:pPr>
              <a:r>
                <a:rPr lang="en-US" sz="1400" dirty="0">
                  <a:solidFill>
                    <a:srgbClr val="67534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Increase 5BHK+ demand by targeting HNI/NRI buyers, bundling premium amenities, and positioning exclusivity over discounts.</a:t>
              </a:r>
              <a:endParaRPr lang="en-US" sz="140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6606" y="513755"/>
            <a:ext cx="1541859" cy="305514"/>
          </a:xfrm>
          <a:prstGeom prst="roundRect">
            <a:avLst>
              <a:gd name="adj" fmla="val 20513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28405" y="591860"/>
            <a:ext cx="149185" cy="1491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2124" y="569595"/>
            <a:ext cx="1094542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MARKETS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1416606" y="893802"/>
            <a:ext cx="5492115" cy="697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10 Micro-Markets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1416606" y="1665446"/>
            <a:ext cx="4621887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Demand Concentration Leaders</a:t>
            </a:r>
            <a:endParaRPr lang="en-US" sz="2500" dirty="0"/>
          </a:p>
        </p:txBody>
      </p:sp>
      <p:sp>
        <p:nvSpPr>
          <p:cNvPr id="7" name="Shape 4"/>
          <p:cNvSpPr/>
          <p:nvPr/>
        </p:nvSpPr>
        <p:spPr>
          <a:xfrm>
            <a:off x="1416606" y="2363272"/>
            <a:ext cx="3807976" cy="2109907"/>
          </a:xfrm>
          <a:prstGeom prst="roundRect">
            <a:avLst>
              <a:gd name="adj" fmla="val 371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625918" y="2572583"/>
            <a:ext cx="559475" cy="559475"/>
          </a:xfrm>
          <a:prstGeom prst="roundRect">
            <a:avLst>
              <a:gd name="adj" fmla="val 16342259"/>
            </a:avLst>
          </a:prstGeom>
          <a:solidFill>
            <a:srgbClr val="FF954F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9746" y="2726412"/>
            <a:ext cx="251698" cy="25169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25918" y="3318510"/>
            <a:ext cx="2681049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Sarjapur Road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1625918" y="3778806"/>
            <a:ext cx="3389352" cy="48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Leading in project count and ticket sales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411033" y="2363272"/>
            <a:ext cx="3808095" cy="2109907"/>
          </a:xfrm>
          <a:prstGeom prst="roundRect">
            <a:avLst>
              <a:gd name="adj" fmla="val 371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5620345" y="2572583"/>
            <a:ext cx="559475" cy="559475"/>
          </a:xfrm>
          <a:prstGeom prst="roundRect">
            <a:avLst>
              <a:gd name="adj" fmla="val 16342259"/>
            </a:avLst>
          </a:prstGeom>
          <a:solidFill>
            <a:srgbClr val="FF954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4174" y="2726412"/>
            <a:ext cx="251698" cy="25169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620345" y="3318510"/>
            <a:ext cx="2681049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JP Nagar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5620345" y="3778806"/>
            <a:ext cx="3389471" cy="48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Established market with strong demand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9405580" y="2363272"/>
            <a:ext cx="3807976" cy="2109907"/>
          </a:xfrm>
          <a:prstGeom prst="roundRect">
            <a:avLst>
              <a:gd name="adj" fmla="val 371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9614892" y="2572583"/>
            <a:ext cx="559475" cy="559475"/>
          </a:xfrm>
          <a:prstGeom prst="roundRect">
            <a:avLst>
              <a:gd name="adj" fmla="val 16342259"/>
            </a:avLst>
          </a:prstGeom>
          <a:solidFill>
            <a:srgbClr val="FF954F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68721" y="2726412"/>
            <a:ext cx="251698" cy="25169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614892" y="3318510"/>
            <a:ext cx="2681049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Bannerghatta Road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9614892" y="3778806"/>
            <a:ext cx="3389352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booking volumes consistently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1416606" y="4659630"/>
            <a:ext cx="5805249" cy="1867376"/>
          </a:xfrm>
          <a:prstGeom prst="roundRect">
            <a:avLst>
              <a:gd name="adj" fmla="val 4195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3" name="Shape 17"/>
          <p:cNvSpPr/>
          <p:nvPr/>
        </p:nvSpPr>
        <p:spPr>
          <a:xfrm>
            <a:off x="1625918" y="4868942"/>
            <a:ext cx="559475" cy="559475"/>
          </a:xfrm>
          <a:prstGeom prst="roundRect">
            <a:avLst>
              <a:gd name="adj" fmla="val 16342259"/>
            </a:avLst>
          </a:prstGeom>
          <a:solidFill>
            <a:srgbClr val="FF954F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779746" y="5022771"/>
            <a:ext cx="251698" cy="251698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1625918" y="5614868"/>
            <a:ext cx="2681049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Whitefield</a:t>
            </a:r>
            <a:endParaRPr lang="en-US" sz="2100" dirty="0"/>
          </a:p>
        </p:txBody>
      </p:sp>
      <p:sp>
        <p:nvSpPr>
          <p:cNvPr id="26" name="Text 19"/>
          <p:cNvSpPr/>
          <p:nvPr/>
        </p:nvSpPr>
        <p:spPr>
          <a:xfrm>
            <a:off x="1625918" y="6075164"/>
            <a:ext cx="5386626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corridor with premium positioning</a:t>
            </a:r>
            <a:endParaRPr lang="en-US" sz="1450" dirty="0"/>
          </a:p>
        </p:txBody>
      </p:sp>
      <p:sp>
        <p:nvSpPr>
          <p:cNvPr id="27" name="Shape 20"/>
          <p:cNvSpPr/>
          <p:nvPr/>
        </p:nvSpPr>
        <p:spPr>
          <a:xfrm>
            <a:off x="7408307" y="4659630"/>
            <a:ext cx="5805249" cy="1867376"/>
          </a:xfrm>
          <a:prstGeom prst="roundRect">
            <a:avLst>
              <a:gd name="adj" fmla="val 4195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8" name="Shape 21"/>
          <p:cNvSpPr/>
          <p:nvPr/>
        </p:nvSpPr>
        <p:spPr>
          <a:xfrm>
            <a:off x="7617619" y="4868942"/>
            <a:ext cx="559475" cy="559475"/>
          </a:xfrm>
          <a:prstGeom prst="roundRect">
            <a:avLst>
              <a:gd name="adj" fmla="val 16342259"/>
            </a:avLst>
          </a:prstGeom>
          <a:solidFill>
            <a:srgbClr val="FF954F"/>
          </a:solidFill>
          <a:ln/>
        </p:spPr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771448" y="5022771"/>
            <a:ext cx="251698" cy="251698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7617619" y="5614868"/>
            <a:ext cx="2681049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Indiranagar</a:t>
            </a:r>
            <a:endParaRPr lang="en-US" sz="2100" dirty="0"/>
          </a:p>
        </p:txBody>
      </p:sp>
      <p:sp>
        <p:nvSpPr>
          <p:cNvPr id="31" name="Text 23"/>
          <p:cNvSpPr/>
          <p:nvPr/>
        </p:nvSpPr>
        <p:spPr>
          <a:xfrm>
            <a:off x="7617619" y="6075164"/>
            <a:ext cx="5386626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 micro-market leader</a:t>
            </a:r>
            <a:endParaRPr lang="en-US" sz="1450" dirty="0"/>
          </a:p>
        </p:txBody>
      </p:sp>
      <p:sp>
        <p:nvSpPr>
          <p:cNvPr id="32" name="Shape 24"/>
          <p:cNvSpPr/>
          <p:nvPr/>
        </p:nvSpPr>
        <p:spPr>
          <a:xfrm>
            <a:off x="1416606" y="6736794"/>
            <a:ext cx="11797070" cy="979051"/>
          </a:xfrm>
          <a:prstGeom prst="roundRect">
            <a:avLst>
              <a:gd name="adj" fmla="val 8001"/>
            </a:avLst>
          </a:prstGeom>
          <a:solidFill>
            <a:srgbClr val="FFD1B3"/>
          </a:solidFill>
          <a:ln/>
        </p:spPr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3058" y="6989445"/>
            <a:ext cx="233124" cy="186452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2022634" y="6969800"/>
            <a:ext cx="11004590" cy="48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Priority:</a:t>
            </a:r>
            <a:r>
              <a:rPr lang="en-US" sz="1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Prioritize inventory expansion and premium launches in these top 10 micro-markets. Use them as benchmark markets for pricing, configuration, and amenities across portfolio.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1104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92066" y="1995249"/>
            <a:ext cx="1636395" cy="228838"/>
          </a:xfrm>
          <a:prstGeom prst="roundRect">
            <a:avLst>
              <a:gd name="adj" fmla="val 19143"/>
            </a:avLst>
          </a:prstGeom>
          <a:noFill/>
          <a:ln w="7620">
            <a:solidFill>
              <a:srgbClr val="FF954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277910" y="2057519"/>
            <a:ext cx="104299" cy="1042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34358" y="2041922"/>
            <a:ext cx="1308259" cy="135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2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GROWTH OPPORTUNITY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3192066" y="2276237"/>
            <a:ext cx="6384965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1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Improving Lower-Performing Markets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3192066" y="3089315"/>
            <a:ext cx="2248853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Current Challenges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3192066" y="3601462"/>
            <a:ext cx="65127" cy="65127"/>
          </a:xfrm>
          <a:prstGeom prst="roundRect">
            <a:avLst>
              <a:gd name="adj" fmla="val 702013"/>
            </a:avLst>
          </a:prstGeom>
          <a:solidFill>
            <a:srgbClr val="FF954F"/>
          </a:solidFill>
          <a:ln/>
        </p:spPr>
      </p:sp>
      <p:sp>
        <p:nvSpPr>
          <p:cNvPr id="9" name="Text 5"/>
          <p:cNvSpPr/>
          <p:nvPr/>
        </p:nvSpPr>
        <p:spPr>
          <a:xfrm>
            <a:off x="3387566" y="3528179"/>
            <a:ext cx="187404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Lower booking counts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87566" y="3902154"/>
            <a:ext cx="3768566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Significantly below top market performance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3192066" y="4405610"/>
            <a:ext cx="65127" cy="65127"/>
          </a:xfrm>
          <a:prstGeom prst="roundRect">
            <a:avLst>
              <a:gd name="adj" fmla="val 702013"/>
            </a:avLst>
          </a:prstGeom>
          <a:solidFill>
            <a:srgbClr val="FF954F"/>
          </a:solidFill>
          <a:ln/>
        </p:spPr>
      </p:sp>
      <p:sp>
        <p:nvSpPr>
          <p:cNvPr id="12" name="Text 8"/>
          <p:cNvSpPr/>
          <p:nvPr/>
        </p:nvSpPr>
        <p:spPr>
          <a:xfrm>
            <a:off x="3387566" y="4332327"/>
            <a:ext cx="187404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Reduced ticket sales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3387566" y="4706303"/>
            <a:ext cx="3768566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generation lags behind leaders</a:t>
            </a:r>
            <a:endParaRPr lang="en-US" sz="1200" dirty="0"/>
          </a:p>
        </p:txBody>
      </p:sp>
      <p:sp>
        <p:nvSpPr>
          <p:cNvPr id="14" name="Shape 10"/>
          <p:cNvSpPr/>
          <p:nvPr/>
        </p:nvSpPr>
        <p:spPr>
          <a:xfrm>
            <a:off x="3192066" y="5209758"/>
            <a:ext cx="65127" cy="65127"/>
          </a:xfrm>
          <a:prstGeom prst="roundRect">
            <a:avLst>
              <a:gd name="adj" fmla="val 702013"/>
            </a:avLst>
          </a:prstGeom>
          <a:solidFill>
            <a:srgbClr val="FF954F"/>
          </a:solidFill>
          <a:ln/>
        </p:spPr>
      </p:sp>
      <p:sp>
        <p:nvSpPr>
          <p:cNvPr id="15" name="Text 11"/>
          <p:cNvSpPr/>
          <p:nvPr/>
        </p:nvSpPr>
        <p:spPr>
          <a:xfrm>
            <a:off x="3387566" y="5136475"/>
            <a:ext cx="187404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Amenity gaps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3387566" y="5510451"/>
            <a:ext cx="3768566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amenity scores compared to top markets</a:t>
            </a:r>
            <a:endParaRPr lang="en-US" sz="1200" dirty="0"/>
          </a:p>
        </p:txBody>
      </p:sp>
      <p:sp>
        <p:nvSpPr>
          <p:cNvPr id="17" name="Shape 13"/>
          <p:cNvSpPr/>
          <p:nvPr/>
        </p:nvSpPr>
        <p:spPr>
          <a:xfrm>
            <a:off x="3192066" y="6013906"/>
            <a:ext cx="65127" cy="65127"/>
          </a:xfrm>
          <a:prstGeom prst="roundRect">
            <a:avLst>
              <a:gd name="adj" fmla="val 702013"/>
            </a:avLst>
          </a:prstGeom>
          <a:solidFill>
            <a:srgbClr val="FF954F"/>
          </a:solidFill>
          <a:ln/>
        </p:spPr>
      </p:sp>
      <p:sp>
        <p:nvSpPr>
          <p:cNvPr id="18" name="Text 14"/>
          <p:cNvSpPr/>
          <p:nvPr/>
        </p:nvSpPr>
        <p:spPr>
          <a:xfrm>
            <a:off x="3387566" y="5940623"/>
            <a:ext cx="187404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Connectivity issues</a:t>
            </a: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3387566" y="6314599"/>
            <a:ext cx="3768566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Poor infrastructure and access concerns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7481649" y="3089315"/>
            <a:ext cx="2283976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Improvement Strategy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7481649" y="3528179"/>
            <a:ext cx="130373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200" dirty="0"/>
          </a:p>
        </p:txBody>
      </p:sp>
      <p:sp>
        <p:nvSpPr>
          <p:cNvPr id="22" name="Shape 18"/>
          <p:cNvSpPr/>
          <p:nvPr/>
        </p:nvSpPr>
        <p:spPr>
          <a:xfrm>
            <a:off x="7481649" y="3740944"/>
            <a:ext cx="3964067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3" name="Text 19"/>
          <p:cNvSpPr/>
          <p:nvPr/>
        </p:nvSpPr>
        <p:spPr>
          <a:xfrm>
            <a:off x="7481649" y="3836551"/>
            <a:ext cx="187404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Enhance Amenities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7481649" y="4210526"/>
            <a:ext cx="3964067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Upgrade offerings to match top market standards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7481649" y="4608076"/>
            <a:ext cx="130373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200" dirty="0"/>
          </a:p>
        </p:txBody>
      </p:sp>
      <p:sp>
        <p:nvSpPr>
          <p:cNvPr id="26" name="Shape 22"/>
          <p:cNvSpPr/>
          <p:nvPr/>
        </p:nvSpPr>
        <p:spPr>
          <a:xfrm>
            <a:off x="7481649" y="4820841"/>
            <a:ext cx="3964067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7" name="Text 23"/>
          <p:cNvSpPr/>
          <p:nvPr/>
        </p:nvSpPr>
        <p:spPr>
          <a:xfrm>
            <a:off x="7481649" y="4916448"/>
            <a:ext cx="187404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Optimize Sales Mix</a:t>
            </a:r>
            <a:endParaRPr lang="en-US" sz="1200" dirty="0"/>
          </a:p>
        </p:txBody>
      </p:sp>
      <p:sp>
        <p:nvSpPr>
          <p:cNvPr id="28" name="Text 24"/>
          <p:cNvSpPr/>
          <p:nvPr/>
        </p:nvSpPr>
        <p:spPr>
          <a:xfrm>
            <a:off x="7481649" y="5290423"/>
            <a:ext cx="3964067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Direct and Broker channel focus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7481649" y="5687973"/>
            <a:ext cx="130373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200" dirty="0"/>
          </a:p>
        </p:txBody>
      </p:sp>
      <p:sp>
        <p:nvSpPr>
          <p:cNvPr id="30" name="Shape 26"/>
          <p:cNvSpPr/>
          <p:nvPr/>
        </p:nvSpPr>
        <p:spPr>
          <a:xfrm>
            <a:off x="7481649" y="5900738"/>
            <a:ext cx="3964067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31" name="Text 27"/>
          <p:cNvSpPr/>
          <p:nvPr/>
        </p:nvSpPr>
        <p:spPr>
          <a:xfrm>
            <a:off x="7481649" y="5996345"/>
            <a:ext cx="187404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Competitive Pricing</a:t>
            </a:r>
            <a:endParaRPr lang="en-US" sz="1200" dirty="0"/>
          </a:p>
        </p:txBody>
      </p:sp>
      <p:sp>
        <p:nvSpPr>
          <p:cNvPr id="32" name="Text 28"/>
          <p:cNvSpPr/>
          <p:nvPr/>
        </p:nvSpPr>
        <p:spPr>
          <a:xfrm>
            <a:off x="7481649" y="6370320"/>
            <a:ext cx="3964067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pricing or phased inventory release</a:t>
            </a:r>
            <a:endParaRPr lang="en-US" sz="1200" dirty="0"/>
          </a:p>
        </p:txBody>
      </p:sp>
      <p:sp>
        <p:nvSpPr>
          <p:cNvPr id="33" name="Text 29"/>
          <p:cNvSpPr/>
          <p:nvPr/>
        </p:nvSpPr>
        <p:spPr>
          <a:xfrm>
            <a:off x="7481649" y="6767870"/>
            <a:ext cx="130373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200" dirty="0"/>
          </a:p>
        </p:txBody>
      </p:sp>
      <p:sp>
        <p:nvSpPr>
          <p:cNvPr id="34" name="Shape 30"/>
          <p:cNvSpPr/>
          <p:nvPr/>
        </p:nvSpPr>
        <p:spPr>
          <a:xfrm>
            <a:off x="7481649" y="6980634"/>
            <a:ext cx="3964067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35" name="Text 31"/>
          <p:cNvSpPr/>
          <p:nvPr/>
        </p:nvSpPr>
        <p:spPr>
          <a:xfrm>
            <a:off x="7481649" y="7076242"/>
            <a:ext cx="187404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1200" dirty="0"/>
          </a:p>
        </p:txBody>
      </p:sp>
      <p:sp>
        <p:nvSpPr>
          <p:cNvPr id="36" name="Text 32"/>
          <p:cNvSpPr/>
          <p:nvPr/>
        </p:nvSpPr>
        <p:spPr>
          <a:xfrm>
            <a:off x="7481649" y="7450217"/>
            <a:ext cx="3964067" cy="169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Focused campaigns instead of broad approach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70491"/>
            <a:ext cx="2469833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9878" y="116562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38476"/>
            <a:ext cx="192547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CHANNEL STRATEGY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33049"/>
            <a:ext cx="6927056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Sales Channel Efficiency</a:t>
            </a:r>
            <a:endParaRPr lang="en-US" sz="5100" dirty="0"/>
          </a:p>
        </p:txBody>
      </p:sp>
      <p:sp>
        <p:nvSpPr>
          <p:cNvPr id="6" name="Text 3"/>
          <p:cNvSpPr/>
          <p:nvPr/>
        </p:nvSpPr>
        <p:spPr>
          <a:xfrm>
            <a:off x="793790" y="3004423"/>
            <a:ext cx="304800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Online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93790" y="3564374"/>
            <a:ext cx="304800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~25K projects. Digital-first buyers with high research intent.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125278" y="3004423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Broker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4125278" y="3564374"/>
            <a:ext cx="304811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~25K projects. Traditional channel with established networks.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3004423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Direct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456884" y="3564374"/>
            <a:ext cx="304811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~25K projects. Walk-ins and referrals with high trust factor.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788491" y="3004423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NRI Desk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10788491" y="3564374"/>
            <a:ext cx="304811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~25K projects. Specialized service for overseas buyers.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4817302"/>
            <a:ext cx="13042821" cy="35957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93790" y="5335191"/>
            <a:ext cx="3912751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Insight</a:t>
            </a:r>
            <a:endParaRPr lang="en-US" sz="3050" dirty="0"/>
          </a:p>
        </p:txBody>
      </p:sp>
      <p:sp>
        <p:nvSpPr>
          <p:cNvPr id="16" name="Text 13"/>
          <p:cNvSpPr/>
          <p:nvPr/>
        </p:nvSpPr>
        <p:spPr>
          <a:xfrm>
            <a:off x="793790" y="6070521"/>
            <a:ext cx="62447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channels generate similar project volumes. </a:t>
            </a:r>
            <a:r>
              <a:rPr lang="en-US" sz="1750" dirty="0">
                <a:solidFill>
                  <a:srgbClr val="C9131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Conversion efficiency—not volume—is the differentiator.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99521" y="5335191"/>
            <a:ext cx="3912751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Recommendation</a:t>
            </a:r>
            <a:endParaRPr lang="en-US" sz="3050" dirty="0"/>
          </a:p>
        </p:txBody>
      </p:sp>
      <p:sp>
        <p:nvSpPr>
          <p:cNvPr id="18" name="Text 15"/>
          <p:cNvSpPr/>
          <p:nvPr/>
        </p:nvSpPr>
        <p:spPr>
          <a:xfrm>
            <a:off x="7599521" y="6070521"/>
            <a:ext cx="62447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 in channel training and quality leads. Optimize messaging by channel instead of uniform campaigns across all touchpoints.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640</Words>
  <Application>Microsoft Office PowerPoint</Application>
  <PresentationFormat>Custom</PresentationFormat>
  <Paragraphs>135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Montserrat</vt:lpstr>
      <vt:lpstr>Calibri</vt:lpstr>
      <vt:lpstr>Marcellus Light</vt:lpstr>
      <vt:lpstr>Arial</vt:lpstr>
      <vt:lpstr>Marcellus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Nakul Malik</cp:lastModifiedBy>
  <cp:revision>2</cp:revision>
  <dcterms:created xsi:type="dcterms:W3CDTF">2026-01-08T17:22:31Z</dcterms:created>
  <dcterms:modified xsi:type="dcterms:W3CDTF">2026-01-15T06:23:33Z</dcterms:modified>
</cp:coreProperties>
</file>